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2" r:id="rId4"/>
    <p:sldId id="280" r:id="rId5"/>
    <p:sldId id="258" r:id="rId6"/>
    <p:sldId id="259" r:id="rId7"/>
    <p:sldId id="260" r:id="rId8"/>
    <p:sldId id="264" r:id="rId9"/>
    <p:sldId id="276" r:id="rId10"/>
    <p:sldId id="265" r:id="rId11"/>
    <p:sldId id="266" r:id="rId12"/>
    <p:sldId id="271" r:id="rId13"/>
    <p:sldId id="267" r:id="rId14"/>
    <p:sldId id="268" r:id="rId15"/>
    <p:sldId id="272" r:id="rId16"/>
    <p:sldId id="270" r:id="rId17"/>
    <p:sldId id="269" r:id="rId18"/>
    <p:sldId id="279" r:id="rId19"/>
    <p:sldId id="278" r:id="rId20"/>
    <p:sldId id="277" r:id="rId21"/>
    <p:sldId id="275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43"/>
    <p:restoredTop sz="96327"/>
  </p:normalViewPr>
  <p:slideViewPr>
    <p:cSldViewPr snapToGrid="0">
      <p:cViewPr varScale="1">
        <p:scale>
          <a:sx n="162" d="100"/>
          <a:sy n="162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AD36A-1FDB-A446-B3E4-A64BCAE945C1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2F704-04D0-6746-8703-4A4F047B7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18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08F6-CEEE-55B6-DF4D-48A681168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FC4E7E-1021-79D4-E050-84652771A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37F9C-EC9F-8C17-CEE4-9CF6ACC94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442-704C-D64F-B394-F0E9BA7555B7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A0992-F89C-4F1F-8EEA-F0C48C356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ADAAF-E864-4B82-4DC6-59353B865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7F7A-354A-7D48-897B-CE2DFFC17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3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BD184-8AEB-657C-91E4-2DE88165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F9E8D-91FD-E6E9-F111-F34CA9833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99699-AFCC-587C-0217-7221B78F7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442-704C-D64F-B394-F0E9BA7555B7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DCD9D-EEC2-DBC1-186F-A6D1FE059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87269-B55B-C579-B703-59E6B7D0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7F7A-354A-7D48-897B-CE2DFFC17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43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F8D35B-A4E4-56B2-C2C0-93C8F5CE5E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21F509-EC3F-B2FA-E317-82566C921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8EC1C-2ACA-C063-FDF6-C7B3D6FD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442-704C-D64F-B394-F0E9BA7555B7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6E6D7-4E67-7A93-2393-14113F777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4E521-0378-1423-28A6-1A764079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7F7A-354A-7D48-897B-CE2DFFC17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7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A07DF-7786-E37A-12E0-4F636B40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0254C-E5D4-9A35-6399-3E16C7CBD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E903-B33C-8032-4137-B04B16AFD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442-704C-D64F-B394-F0E9BA7555B7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568B0-83D1-F794-8DBC-6F807C84F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F2933-C906-946C-94B2-4A2CFBA3B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7F7A-354A-7D48-897B-CE2DFFC17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6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C79F-412E-1A7D-D82A-68D8BF861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20F79-660E-100C-F10C-989154AD6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DC978-7816-0A97-7225-E0809D4F1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442-704C-D64F-B394-F0E9BA7555B7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DFD15-BD90-488F-2037-595E3C64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A5CE3-01DE-4C4E-6A92-67B9984F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7F7A-354A-7D48-897B-CE2DFFC17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09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6C74-6B7C-46F0-F2FB-9F75FA5D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23C3F-4B2D-EDB2-B0FE-FD676C401B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8E26D8-ED4E-BF06-4961-13E321F73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7AE79-2E3A-D0CB-481A-8B9B5A60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442-704C-D64F-B394-F0E9BA7555B7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916B2-BA59-D255-2192-F132CE9F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96AA3-0E2F-5630-2248-670DFF4EC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7F7A-354A-7D48-897B-CE2DFFC17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84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1DCC-717A-EF0F-4C15-B6EE3E01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E81E3-4C38-E27B-0A49-27CC15401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D12D0-A108-F74F-3BE4-B9AE433EB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0286D0-A881-5C90-B26D-AB7253AB9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4F1F6B-BACD-1805-AAF3-E5A813E92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CC0C1-989B-17B0-734D-D137F6168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442-704C-D64F-B394-F0E9BA7555B7}" type="datetimeFigureOut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41EEA5-8669-EA77-AC13-8A8E23E55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7BE98-63B4-83BD-F38B-B5CACDA01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7F7A-354A-7D48-897B-CE2DFFC17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90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6D5C-EFDA-3548-6A7D-14430241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5C9BA-EA03-95D8-4DBB-60CA2AF62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442-704C-D64F-B394-F0E9BA7555B7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75A1B-B315-04C4-463A-FBBB63E42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D8F05-9887-7117-ADCC-5375C26FC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7F7A-354A-7D48-897B-CE2DFFC17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0DE14D-F09F-0C1A-E95B-C69C162BF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442-704C-D64F-B394-F0E9BA7555B7}" type="datetimeFigureOut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CC4FE4-4B27-7B76-D179-9E6AC111E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4C01D-7F01-386E-6F20-DFFC6A75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7F7A-354A-7D48-897B-CE2DFFC17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48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B5CAF-31DE-6B44-FA9F-8EC6C9C0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F6E15-953D-96AD-8CB5-47D6D39D4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44AC9-EBA5-827E-31E7-7ADC96396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42236D-C74C-76BA-E407-22CFB80A6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442-704C-D64F-B394-F0E9BA7555B7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472AB-5E74-D87C-E930-56557F23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E35CC-1F1D-6946-728C-FB8DC02F5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7F7A-354A-7D48-897B-CE2DFFC17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5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528F-EB35-6F6A-9CA9-29F47720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316D04-97DF-65A1-1F7D-BAFFE961B9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C90AB-55EB-057F-F136-AFD2648FF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EB17C-789A-ABEE-CEA5-9FB680B4F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442-704C-D64F-B394-F0E9BA7555B7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98139-660F-D662-9A29-1D5522432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4C84A-1780-6A75-2208-9529E591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D7F7A-354A-7D48-897B-CE2DFFC17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0F19CE-DC54-4D1B-7B71-C54ABCBA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24287-DB1C-FF2D-B62A-4A9F2DA38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8A198-39CD-B4C0-FF42-FEE04C65EB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72442-704C-D64F-B394-F0E9BA7555B7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F5481-53EB-123F-A646-529327567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A66A0-2287-5C1E-F909-0C05D19AB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D7F7A-354A-7D48-897B-CE2DFFC17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7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44D464D-14E1-25B3-C1EB-54DCBE0A8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4531997"/>
            <a:ext cx="9144000" cy="582336"/>
          </a:xfrm>
        </p:spPr>
        <p:txBody>
          <a:bodyPr/>
          <a:lstStyle/>
          <a:p>
            <a:r>
              <a:rPr lang="en-US" dirty="0"/>
              <a:t>Christian </a:t>
            </a:r>
            <a:r>
              <a:rPr lang="en-US" dirty="0" err="1"/>
              <a:t>Ahart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F621E1-2C22-45CB-619D-F26663C4A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4" y="276303"/>
            <a:ext cx="3991643" cy="105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0">
            <a:extLst>
              <a:ext uri="{FF2B5EF4-FFF2-40B4-BE49-F238E27FC236}">
                <a16:creationId xmlns:a16="http://schemas.microsoft.com/office/drawing/2014/main" id="{68EF1C49-2367-EFDF-89A6-90CE8828AAAF}"/>
              </a:ext>
            </a:extLst>
          </p:cNvPr>
          <p:cNvSpPr txBox="1">
            <a:spLocks/>
          </p:cNvSpPr>
          <p:nvPr/>
        </p:nvSpPr>
        <p:spPr>
          <a:xfrm>
            <a:off x="0" y="2805825"/>
            <a:ext cx="12192000" cy="162660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400" b="1" dirty="0">
                <a:solidFill>
                  <a:srgbClr val="4E3829"/>
                </a:solidFill>
                <a:latin typeface="Arial" panose="020B0604020202020204" pitchFamily="34" charset="0"/>
                <a:ea typeface="Gubbi" panose="00000400000000000000" charset="0"/>
                <a:sym typeface="+mn-ea"/>
              </a:rPr>
              <a:t>Converging magnetic systems in CP2K:</a:t>
            </a:r>
          </a:p>
          <a:p>
            <a:r>
              <a:rPr lang="en-GB" altLang="en-US" sz="4400" b="1" dirty="0">
                <a:solidFill>
                  <a:srgbClr val="4E3829"/>
                </a:solidFill>
                <a:latin typeface="Arial" panose="020B0604020202020204" pitchFamily="34" charset="0"/>
                <a:ea typeface="Gubbi" panose="00000400000000000000" charset="0"/>
                <a:sym typeface="+mn-ea"/>
              </a:rPr>
              <a:t>from bulk Ni to a Ni slab in vacuum</a:t>
            </a:r>
            <a:endParaRPr lang="en-US" altLang="en-US" sz="4400" b="1" dirty="0">
              <a:solidFill>
                <a:srgbClr val="4E3829"/>
              </a:solidFill>
              <a:latin typeface="Arial" panose="020B0604020202020204" pitchFamily="34" charset="0"/>
              <a:ea typeface="Gubbi" panose="00000400000000000000" charset="0"/>
              <a:sym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B0CDA0-50E5-4425-CA18-F5B4ADB006BD}"/>
              </a:ext>
            </a:extLst>
          </p:cNvPr>
          <p:cNvSpPr txBox="1"/>
          <p:nvPr/>
        </p:nvSpPr>
        <p:spPr>
          <a:xfrm>
            <a:off x="3477986" y="-1469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47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8EDA355-09A3-CFED-350F-F0940CA23204}"/>
              </a:ext>
            </a:extLst>
          </p:cNvPr>
          <p:cNvSpPr txBox="1"/>
          <p:nvPr/>
        </p:nvSpPr>
        <p:spPr>
          <a:xfrm>
            <a:off x="468243" y="350931"/>
            <a:ext cx="8578850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0170" indent="-9017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E3829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Improving the initial guess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E382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C0973-7834-7158-4636-097AC93172F0}"/>
              </a:ext>
            </a:extLst>
          </p:cNvPr>
          <p:cNvSpPr txBox="1"/>
          <p:nvPr/>
        </p:nvSpPr>
        <p:spPr>
          <a:xfrm>
            <a:off x="468242" y="1049938"/>
            <a:ext cx="1143839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spcAft>
                <a:spcPts val="1200"/>
              </a:spcAft>
              <a:defRPr/>
            </a:pPr>
            <a:r>
              <a:rPr lang="en-GB" b="0" i="0" dirty="0">
                <a:solidFill>
                  <a:prstClr val="black"/>
                </a:solidFill>
                <a:effectLst/>
                <a:latin typeface="Calibri" panose="020F0302020204030204"/>
              </a:rPr>
              <a:t>&amp;BS section defines the atomic orbital occupation assigned in initialization of the density matrix</a:t>
            </a:r>
          </a:p>
          <a:p>
            <a:pPr algn="just" fontAlgn="base">
              <a:spcAft>
                <a:spcPts val="1200"/>
              </a:spcAft>
              <a:defRPr/>
            </a:pPr>
            <a:r>
              <a:rPr lang="en-GB" b="0" i="0" dirty="0">
                <a:solidFill>
                  <a:prstClr val="black"/>
                </a:solidFill>
                <a:effectLst/>
                <a:latin typeface="Calibri" panose="020F0302020204030204"/>
              </a:rPr>
              <a:t>N: Principal quantum number</a:t>
            </a: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lang="en-GB" b="0" i="0" dirty="0">
                <a:solidFill>
                  <a:prstClr val="black"/>
                </a:solidFill>
                <a:effectLst/>
                <a:latin typeface="Calibri" panose="020F0302020204030204"/>
              </a:rPr>
              <a:t>L: Angular momentum quantum number</a:t>
            </a:r>
          </a:p>
          <a:p>
            <a:pPr algn="just" fontAlgn="base">
              <a:spcAft>
                <a:spcPts val="1200"/>
              </a:spcAft>
              <a:defRPr/>
            </a:pPr>
            <a:r>
              <a:rPr lang="en-GB" altLang="en-US" dirty="0">
                <a:solidFill>
                  <a:prstClr val="black"/>
                </a:solidFill>
                <a:latin typeface="Calibri" panose="020F0302020204030204"/>
              </a:rPr>
              <a:t>NEL: Orbital occupation number</a:t>
            </a: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EE6C5-CA9B-B4D4-52BA-DA8E62F52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093" y="4242816"/>
            <a:ext cx="6886090" cy="24642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5FD281-42FA-793A-E724-1339FE80D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668" y="1841316"/>
            <a:ext cx="7177769" cy="13812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F5837A-87D7-9113-699C-15F30E357B9B}"/>
              </a:ext>
            </a:extLst>
          </p:cNvPr>
          <p:cNvCxnSpPr/>
          <p:nvPr/>
        </p:nvCxnSpPr>
        <p:spPr>
          <a:xfrm>
            <a:off x="8122675" y="3383280"/>
            <a:ext cx="0" cy="969264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4C94D14-1054-C658-F9B2-ED6869FB8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81" y="3022422"/>
            <a:ext cx="3726945" cy="33528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C2ABB82-FA05-6D97-549D-73B6C74CF1B6}"/>
              </a:ext>
            </a:extLst>
          </p:cNvPr>
          <p:cNvSpPr/>
          <p:nvPr/>
        </p:nvSpPr>
        <p:spPr>
          <a:xfrm rot="16200000">
            <a:off x="994855" y="4204401"/>
            <a:ext cx="2167131" cy="1402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DB3CE4-55A6-E725-4535-767571114707}"/>
              </a:ext>
            </a:extLst>
          </p:cNvPr>
          <p:cNvSpPr/>
          <p:nvPr/>
        </p:nvSpPr>
        <p:spPr>
          <a:xfrm rot="16200000">
            <a:off x="8249645" y="1738019"/>
            <a:ext cx="201169" cy="6746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6E2A8-F79A-9D7B-477A-E64DC593A339}"/>
              </a:ext>
            </a:extLst>
          </p:cNvPr>
          <p:cNvSpPr/>
          <p:nvPr/>
        </p:nvSpPr>
        <p:spPr>
          <a:xfrm rot="16200000">
            <a:off x="8241387" y="-766602"/>
            <a:ext cx="194640" cy="6770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26AD1-19AB-0A4F-8BD8-0D8EA52B8888}"/>
              </a:ext>
            </a:extLst>
          </p:cNvPr>
          <p:cNvSpPr txBox="1"/>
          <p:nvPr/>
        </p:nvSpPr>
        <p:spPr>
          <a:xfrm>
            <a:off x="10381132" y="5321053"/>
            <a:ext cx="1342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prstClr val="black"/>
                </a:solidFill>
                <a:latin typeface="Calibri" panose="020F0302020204030204"/>
              </a:rPr>
              <a:t>2*2*0.5+1=3</a:t>
            </a:r>
            <a:endParaRPr lang="en-GB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0205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5CD464-C44F-CA2A-6C9B-0B5D8897F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92" y="1546171"/>
            <a:ext cx="3726945" cy="3352865"/>
          </a:xfrm>
          <a:prstGeom prst="rect">
            <a:avLst/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8EDA355-09A3-CFED-350F-F0940CA23204}"/>
              </a:ext>
            </a:extLst>
          </p:cNvPr>
          <p:cNvSpPr txBox="1"/>
          <p:nvPr/>
        </p:nvSpPr>
        <p:spPr>
          <a:xfrm>
            <a:off x="468243" y="350931"/>
            <a:ext cx="8578850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0170" indent="-9017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E3829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Improving the initial guess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E382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C0973-7834-7158-4636-097AC93172F0}"/>
              </a:ext>
            </a:extLst>
          </p:cNvPr>
          <p:cNvSpPr txBox="1"/>
          <p:nvPr/>
        </p:nvSpPr>
        <p:spPr>
          <a:xfrm>
            <a:off x="468242" y="1049938"/>
            <a:ext cx="114383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spcAft>
                <a:spcPts val="1200"/>
              </a:spcAft>
              <a:defRPr/>
            </a:pPr>
            <a:r>
              <a:rPr lang="en-GB" b="0" i="0" dirty="0">
                <a:solidFill>
                  <a:prstClr val="black"/>
                </a:solidFill>
                <a:effectLst/>
                <a:latin typeface="Calibri" panose="020F0302020204030204"/>
              </a:rPr>
              <a:t>Alternative to &amp;BS section is MAGNETIZATION keyword </a:t>
            </a:r>
            <a:endParaRPr lang="en-GB" altLang="en-US" dirty="0">
              <a:solidFill>
                <a:prstClr val="black"/>
              </a:solidFill>
              <a:latin typeface="Calibri" panose="020F0302020204030204"/>
            </a:endParaRP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EE6C5-CA9B-B4D4-52BA-DA8E62F52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093" y="4242816"/>
            <a:ext cx="6886090" cy="24642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5FD281-42FA-793A-E724-1339FE80D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668" y="1841316"/>
            <a:ext cx="7177769" cy="13812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F5837A-87D7-9113-699C-15F30E357B9B}"/>
              </a:ext>
            </a:extLst>
          </p:cNvPr>
          <p:cNvCxnSpPr/>
          <p:nvPr/>
        </p:nvCxnSpPr>
        <p:spPr>
          <a:xfrm>
            <a:off x="8122675" y="3383280"/>
            <a:ext cx="0" cy="969264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7DB3CE4-55A6-E725-4535-767571114707}"/>
              </a:ext>
            </a:extLst>
          </p:cNvPr>
          <p:cNvSpPr/>
          <p:nvPr/>
        </p:nvSpPr>
        <p:spPr>
          <a:xfrm rot="16200000">
            <a:off x="8249645" y="1738019"/>
            <a:ext cx="201169" cy="6746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6E2A8-F79A-9D7B-477A-E64DC593A339}"/>
              </a:ext>
            </a:extLst>
          </p:cNvPr>
          <p:cNvSpPr/>
          <p:nvPr/>
        </p:nvSpPr>
        <p:spPr>
          <a:xfrm rot="16200000">
            <a:off x="8241387" y="-766602"/>
            <a:ext cx="194640" cy="6770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029BAF-ECB4-6088-5862-330338D4B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45" y="5198147"/>
            <a:ext cx="3792862" cy="12137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C2ABB82-FA05-6D97-549D-73B6C74CF1B6}"/>
              </a:ext>
            </a:extLst>
          </p:cNvPr>
          <p:cNvSpPr/>
          <p:nvPr/>
        </p:nvSpPr>
        <p:spPr>
          <a:xfrm rot="16200000">
            <a:off x="2323963" y="5077651"/>
            <a:ext cx="228602" cy="21068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35D555-0D23-6EC8-3F76-54577897C2AD}"/>
              </a:ext>
            </a:extLst>
          </p:cNvPr>
          <p:cNvSpPr/>
          <p:nvPr/>
        </p:nvSpPr>
        <p:spPr>
          <a:xfrm rot="16200000">
            <a:off x="925766" y="2728150"/>
            <a:ext cx="2167131" cy="1402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69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5CD464-C44F-CA2A-6C9B-0B5D8897F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92" y="1546171"/>
            <a:ext cx="3726945" cy="3352865"/>
          </a:xfrm>
          <a:prstGeom prst="rect">
            <a:avLst/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8EDA355-09A3-CFED-350F-F0940CA23204}"/>
              </a:ext>
            </a:extLst>
          </p:cNvPr>
          <p:cNvSpPr txBox="1"/>
          <p:nvPr/>
        </p:nvSpPr>
        <p:spPr>
          <a:xfrm>
            <a:off x="468243" y="350931"/>
            <a:ext cx="8578850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0170" indent="-9017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E3829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Improving the initial guess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E382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C0973-7834-7158-4636-097AC93172F0}"/>
              </a:ext>
            </a:extLst>
          </p:cNvPr>
          <p:cNvSpPr txBox="1"/>
          <p:nvPr/>
        </p:nvSpPr>
        <p:spPr>
          <a:xfrm>
            <a:off x="468242" y="1049938"/>
            <a:ext cx="114383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spcAft>
                <a:spcPts val="1200"/>
              </a:spcAft>
              <a:defRPr/>
            </a:pPr>
            <a:r>
              <a:rPr lang="en-GB" b="0" i="0" dirty="0">
                <a:solidFill>
                  <a:prstClr val="black"/>
                </a:solidFill>
                <a:effectLst/>
                <a:latin typeface="Calibri" panose="020F0302020204030204"/>
              </a:rPr>
              <a:t>Alternative to &amp;BS section is MAGNETIZATION keyword </a:t>
            </a:r>
            <a:endParaRPr lang="en-GB" altLang="en-US" dirty="0">
              <a:solidFill>
                <a:prstClr val="black"/>
              </a:solidFill>
              <a:latin typeface="Calibri" panose="020F0302020204030204"/>
            </a:endParaRP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029BAF-ECB4-6088-5862-330338D4B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45" y="5198147"/>
            <a:ext cx="3792862" cy="12137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C2ABB82-FA05-6D97-549D-73B6C74CF1B6}"/>
              </a:ext>
            </a:extLst>
          </p:cNvPr>
          <p:cNvSpPr/>
          <p:nvPr/>
        </p:nvSpPr>
        <p:spPr>
          <a:xfrm rot="16200000">
            <a:off x="2323963" y="5077651"/>
            <a:ext cx="228602" cy="21068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35D555-0D23-6EC8-3F76-54577897C2AD}"/>
              </a:ext>
            </a:extLst>
          </p:cNvPr>
          <p:cNvSpPr/>
          <p:nvPr/>
        </p:nvSpPr>
        <p:spPr>
          <a:xfrm rot="16200000">
            <a:off x="925766" y="2728150"/>
            <a:ext cx="2167131" cy="1402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F0E9F0-0EE0-397D-34FC-2408AFAFA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318" y="1682951"/>
            <a:ext cx="7117440" cy="16916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BFC510-9364-1AC7-CD9A-5F89441112B6}"/>
              </a:ext>
            </a:extLst>
          </p:cNvPr>
          <p:cNvSpPr/>
          <p:nvPr/>
        </p:nvSpPr>
        <p:spPr>
          <a:xfrm rot="16200000">
            <a:off x="9110645" y="757970"/>
            <a:ext cx="194443" cy="4857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EDF8E1-6A29-164C-B6F1-9548EABDFD52}"/>
              </a:ext>
            </a:extLst>
          </p:cNvPr>
          <p:cNvSpPr/>
          <p:nvPr/>
        </p:nvSpPr>
        <p:spPr>
          <a:xfrm rot="16200000">
            <a:off x="9110645" y="-116986"/>
            <a:ext cx="194443" cy="4857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5EAB66-64F1-9159-AD7D-CC2BA45DBBD4}"/>
              </a:ext>
            </a:extLst>
          </p:cNvPr>
          <p:cNvCxnSpPr/>
          <p:nvPr/>
        </p:nvCxnSpPr>
        <p:spPr>
          <a:xfrm>
            <a:off x="8122675" y="3383280"/>
            <a:ext cx="0" cy="969264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F2D59C7-BF28-8903-095F-BC2445AC0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318" y="4378742"/>
            <a:ext cx="7117440" cy="16561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1728135-8972-A0B2-1C3E-63CE9821A963}"/>
              </a:ext>
            </a:extLst>
          </p:cNvPr>
          <p:cNvSpPr/>
          <p:nvPr/>
        </p:nvSpPr>
        <p:spPr>
          <a:xfrm rot="16200000">
            <a:off x="9110645" y="3411478"/>
            <a:ext cx="194443" cy="4857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77718C-DD14-DBBB-27E7-0A1D67A93E75}"/>
              </a:ext>
            </a:extLst>
          </p:cNvPr>
          <p:cNvSpPr/>
          <p:nvPr/>
        </p:nvSpPr>
        <p:spPr>
          <a:xfrm rot="16200000">
            <a:off x="9110645" y="2536522"/>
            <a:ext cx="194443" cy="4857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02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8EDA355-09A3-CFED-350F-F0940CA23204}"/>
              </a:ext>
            </a:extLst>
          </p:cNvPr>
          <p:cNvSpPr txBox="1"/>
          <p:nvPr/>
        </p:nvSpPr>
        <p:spPr>
          <a:xfrm>
            <a:off x="468243" y="350931"/>
            <a:ext cx="8578850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0170" indent="-9017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E3829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Bulk Ni summary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E382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C0973-7834-7158-4636-097AC93172F0}"/>
              </a:ext>
            </a:extLst>
          </p:cNvPr>
          <p:cNvSpPr txBox="1"/>
          <p:nvPr/>
        </p:nvSpPr>
        <p:spPr>
          <a:xfrm>
            <a:off x="468242" y="1049938"/>
            <a:ext cx="114383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black"/>
                </a:solidFill>
                <a:latin typeface="Calibri" panose="020F0302020204030204"/>
              </a:rPr>
              <a:t>Energy for bulk</a:t>
            </a:r>
            <a:r>
              <a:rPr lang="en-GB" b="0" i="0" dirty="0">
                <a:solidFill>
                  <a:prstClr val="black"/>
                </a:solidFill>
                <a:effectLst/>
                <a:latin typeface="Calibri" panose="020F0302020204030204"/>
              </a:rPr>
              <a:t> Ni is 3 eV lower with a ferromagnetic solution</a:t>
            </a:r>
          </a:p>
          <a:p>
            <a:pPr marL="285750" indent="-285750" algn="just" fontAlgn="base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black"/>
                </a:solidFill>
                <a:latin typeface="Calibri" panose="020F0302020204030204"/>
              </a:rPr>
              <a:t>Multiplicity can be optimised with knowledge of calculated spin moment (starting guess s=0.5 is faster than s=1)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4D3FD1-E37D-D5B0-86EE-842DAF1E5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067564"/>
              </p:ext>
            </p:extLst>
          </p:nvPr>
        </p:nvGraphicFramePr>
        <p:xfrm>
          <a:off x="940430" y="2637149"/>
          <a:ext cx="7668091" cy="22528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9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694">
                  <a:extLst>
                    <a:ext uri="{9D8B030D-6E8A-4147-A177-3AD203B41FA5}">
                      <a16:colId xmlns:a16="http://schemas.microsoft.com/office/drawing/2014/main" val="124593471"/>
                    </a:ext>
                  </a:extLst>
                </a:gridCol>
                <a:gridCol w="1999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8372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Multiplicity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b="1" dirty="0"/>
                        <a:t>Energy / Ha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b="1" dirty="0"/>
                        <a:t>SCF steps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b="1" dirty="0"/>
                        <a:t>Spin moment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-5418.1825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 (</a:t>
                      </a:r>
                      <a:r>
                        <a:rPr lang="en-GB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MAGNETIZATION 2</a:t>
                      </a: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-5418.2988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0.69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061216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 (</a:t>
                      </a:r>
                      <a:r>
                        <a:rPr lang="en-GB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MAGNETIZATION 1</a:t>
                      </a: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-5418.2988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0.69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9272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49CC8FF-FB4A-10A1-AECF-D497DD4C4245}"/>
              </a:ext>
            </a:extLst>
          </p:cNvPr>
          <p:cNvSpPr txBox="1"/>
          <p:nvPr/>
        </p:nvSpPr>
        <p:spPr>
          <a:xfrm>
            <a:off x="9441901" y="4862890"/>
            <a:ext cx="1678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prstClr val="black"/>
                </a:solidFill>
                <a:effectLst/>
                <a:latin typeface="Calibri" panose="020F0302020204030204"/>
              </a:rPr>
              <a:t>2x2x2 Ni supercell</a:t>
            </a:r>
            <a:endParaRPr lang="en-GB" sz="1400" dirty="0">
              <a:effectLst/>
            </a:endParaRPr>
          </a:p>
        </p:txBody>
      </p:sp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0F4B44E6-3840-2270-62C5-340CB864E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783" y="2724433"/>
            <a:ext cx="2138457" cy="213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8EDA355-09A3-CFED-350F-F0940CA23204}"/>
              </a:ext>
            </a:extLst>
          </p:cNvPr>
          <p:cNvSpPr txBox="1"/>
          <p:nvPr/>
        </p:nvSpPr>
        <p:spPr>
          <a:xfrm>
            <a:off x="468243" y="350931"/>
            <a:ext cx="8578850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0170" indent="-9017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E3829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Ni slab in vacuum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E382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4D3FD1-E37D-D5B0-86EE-842DAF1E5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421054"/>
              </p:ext>
            </p:extLst>
          </p:nvPr>
        </p:nvGraphicFramePr>
        <p:xfrm>
          <a:off x="954147" y="2575486"/>
          <a:ext cx="7668091" cy="23367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9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694">
                  <a:extLst>
                    <a:ext uri="{9D8B030D-6E8A-4147-A177-3AD203B41FA5}">
                      <a16:colId xmlns:a16="http://schemas.microsoft.com/office/drawing/2014/main" val="124593471"/>
                    </a:ext>
                  </a:extLst>
                </a:gridCol>
                <a:gridCol w="1999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8372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Multiplicity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b="1" dirty="0"/>
                        <a:t>Energy / Ha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b="1" dirty="0"/>
                        <a:t>SCF steps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b="1" dirty="0"/>
                        <a:t>Spin moment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-5417.5516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45, 73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 (</a:t>
                      </a:r>
                      <a:r>
                        <a:rPr lang="en-GB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MAGNETIZATION 2</a:t>
                      </a: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-5414.6756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285, 374</a:t>
                      </a:r>
                      <a:endParaRPr lang="en-US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0.68 bulk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interfacial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509437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 (MAGNETIZATION 1)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-5417.6242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564, 616</a:t>
                      </a:r>
                      <a:endParaRPr lang="en-US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0.68 bulk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 interfacial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07747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6079D1C-5F21-0DC6-80FD-00B85E7EB156}"/>
              </a:ext>
            </a:extLst>
          </p:cNvPr>
          <p:cNvSpPr txBox="1"/>
          <p:nvPr/>
        </p:nvSpPr>
        <p:spPr>
          <a:xfrm>
            <a:off x="468242" y="1049938"/>
            <a:ext cx="1143839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black"/>
                </a:solidFill>
                <a:latin typeface="Calibri" panose="020F0302020204030204"/>
              </a:rPr>
              <a:t>Energy for </a:t>
            </a:r>
            <a:r>
              <a:rPr lang="en-GB" b="0" i="0" dirty="0">
                <a:solidFill>
                  <a:prstClr val="black"/>
                </a:solidFill>
                <a:effectLst/>
                <a:latin typeface="Calibri" panose="020F0302020204030204"/>
              </a:rPr>
              <a:t>Ni slab in vacuum is 2 eV lower with a ferromagnetic solution</a:t>
            </a:r>
          </a:p>
          <a:p>
            <a:pPr marL="285750" indent="-285750" algn="just" fontAlgn="base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black"/>
                </a:solidFill>
                <a:latin typeface="Calibri" panose="020F0302020204030204"/>
              </a:rPr>
              <a:t>SCF convergence is very slow (SCF steps shown for EPS_SCF: 1e-5, 1e-7)</a:t>
            </a:r>
          </a:p>
          <a:p>
            <a:pPr algn="just" fontAlgn="base">
              <a:spcAft>
                <a:spcPts val="1200"/>
              </a:spcAft>
              <a:defRPr/>
            </a:pP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134A9D29-CD8F-16D3-D357-72CBD73A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402" y="390287"/>
            <a:ext cx="2012985" cy="5483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AFC4F4-5428-2CA1-2015-2EC3B0EDC7EF}"/>
              </a:ext>
            </a:extLst>
          </p:cNvPr>
          <p:cNvSpPr txBox="1"/>
          <p:nvPr/>
        </p:nvSpPr>
        <p:spPr>
          <a:xfrm>
            <a:off x="9519657" y="5873767"/>
            <a:ext cx="2204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prstClr val="black"/>
                </a:solidFill>
                <a:effectLst/>
                <a:latin typeface="Calibri" panose="020F0302020204030204"/>
              </a:rPr>
              <a:t>2x2x2 Ni slab in vacuum</a:t>
            </a:r>
            <a:endParaRPr lang="en-GB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1564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7867F1AF-635A-6B47-73E4-460FCC2B6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402" y="390287"/>
            <a:ext cx="2012985" cy="5483480"/>
          </a:xfrm>
          <a:prstGeom prst="rect">
            <a:avLst/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8EDA355-09A3-CFED-350F-F0940CA23204}"/>
              </a:ext>
            </a:extLst>
          </p:cNvPr>
          <p:cNvSpPr txBox="1"/>
          <p:nvPr/>
        </p:nvSpPr>
        <p:spPr>
          <a:xfrm>
            <a:off x="468243" y="350931"/>
            <a:ext cx="8578850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0170" indent="-9017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E3829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Improving the initial guess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E382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619F2-9F32-8BC7-ABCE-C31191D97647}"/>
              </a:ext>
            </a:extLst>
          </p:cNvPr>
          <p:cNvSpPr txBox="1"/>
          <p:nvPr/>
        </p:nvSpPr>
        <p:spPr>
          <a:xfrm>
            <a:off x="9519657" y="5873767"/>
            <a:ext cx="2204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prstClr val="black"/>
                </a:solidFill>
                <a:effectLst/>
                <a:latin typeface="Calibri" panose="020F0302020204030204"/>
              </a:rPr>
              <a:t>2x2x2 Ni slab in vacuum</a:t>
            </a:r>
            <a:endParaRPr lang="en-GB" sz="1400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79D1C-5F21-0DC6-80FD-00B85E7EB156}"/>
              </a:ext>
            </a:extLst>
          </p:cNvPr>
          <p:cNvSpPr txBox="1"/>
          <p:nvPr/>
        </p:nvSpPr>
        <p:spPr>
          <a:xfrm>
            <a:off x="468242" y="1049938"/>
            <a:ext cx="114383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GB" dirty="0">
                <a:solidFill>
                  <a:prstClr val="black"/>
                </a:solidFill>
                <a:latin typeface="Calibri" panose="020F0302020204030204"/>
              </a:rPr>
              <a:t>Define MAGNETIZATION for each unique atomic environment </a:t>
            </a:r>
          </a:p>
          <a:p>
            <a:pPr marL="342900" indent="-342900">
              <a:buFont typeface="+mj-lt"/>
              <a:buAutoNum type="arabicPeriod"/>
            </a:pPr>
            <a:r>
              <a:rPr lang="en-GB" altLang="en-US" dirty="0">
                <a:solidFill>
                  <a:srgbClr val="000000"/>
                </a:solidFill>
                <a:latin typeface="Calibri" panose="020F0302020204030204"/>
              </a:rPr>
              <a:t>Choose non-integer magnetizations which sum to integer multiplicity (16*0.7+16*0.8)+1=25</a:t>
            </a:r>
          </a:p>
          <a:p>
            <a:pPr marL="342900" indent="-342900">
              <a:buFont typeface="+mj-lt"/>
              <a:buAutoNum type="arabicPeriod"/>
            </a:pPr>
            <a:endParaRPr lang="en-GB" altLang="en-US" sz="1800" dirty="0">
              <a:solidFill>
                <a:srgbClr val="000000"/>
              </a:solidFill>
              <a:latin typeface="Calibri" panose="020F0302020204030204"/>
            </a:endParaRPr>
          </a:p>
          <a:p>
            <a:endParaRPr lang="en-GB" altLang="en-US" sz="1800" dirty="0">
              <a:solidFill>
                <a:srgbClr val="000000"/>
              </a:solidFill>
              <a:latin typeface="Calibri" panose="020F0302020204030204"/>
            </a:endParaRPr>
          </a:p>
          <a:p>
            <a:pPr marL="342900" indent="-342900" algn="just" fontAlgn="base">
              <a:spcAft>
                <a:spcPts val="1200"/>
              </a:spcAft>
              <a:buFont typeface="+mj-lt"/>
              <a:buAutoNum type="arabicPeriod"/>
              <a:defRPr/>
            </a:pP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016C8-68EC-85B0-561A-A82DAC338D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992"/>
          <a:stretch/>
        </p:blipFill>
        <p:spPr>
          <a:xfrm>
            <a:off x="1228275" y="2161303"/>
            <a:ext cx="3454400" cy="1124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579598-69C2-7003-0347-E4CFCC2DDAF3}"/>
              </a:ext>
            </a:extLst>
          </p:cNvPr>
          <p:cNvSpPr txBox="1"/>
          <p:nvPr/>
        </p:nvSpPr>
        <p:spPr>
          <a:xfrm>
            <a:off x="11628387" y="4176847"/>
            <a:ext cx="548735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GB" sz="1400" dirty="0">
                <a:solidFill>
                  <a:prstClr val="black"/>
                </a:solidFill>
                <a:effectLst/>
                <a:latin typeface="Calibri" panose="020F0302020204030204"/>
              </a:rPr>
              <a:t>Ni_i</a:t>
            </a:r>
          </a:p>
          <a:p>
            <a:pPr>
              <a:spcAft>
                <a:spcPts val="1800"/>
              </a:spcAft>
            </a:pPr>
            <a:r>
              <a:rPr lang="en-GB" sz="1400" dirty="0" err="1">
                <a:solidFill>
                  <a:prstClr val="black"/>
                </a:solidFill>
                <a:latin typeface="Calibri" panose="020F0302020204030204"/>
              </a:rPr>
              <a:t>Ni_b</a:t>
            </a:r>
            <a:endParaRPr lang="en-GB" sz="1400" dirty="0">
              <a:solidFill>
                <a:prstClr val="black"/>
              </a:solidFill>
              <a:latin typeface="Calibri" panose="020F0302020204030204"/>
            </a:endParaRPr>
          </a:p>
          <a:p>
            <a:pPr>
              <a:spcAft>
                <a:spcPts val="1800"/>
              </a:spcAft>
            </a:pPr>
            <a:r>
              <a:rPr lang="en-GB" sz="1400" dirty="0">
                <a:solidFill>
                  <a:prstClr val="black"/>
                </a:solidFill>
                <a:latin typeface="Calibri" panose="020F0302020204030204"/>
              </a:rPr>
              <a:t>Ni_b</a:t>
            </a:r>
          </a:p>
          <a:p>
            <a:pPr>
              <a:spcAft>
                <a:spcPts val="1800"/>
              </a:spcAft>
            </a:pPr>
            <a:r>
              <a:rPr lang="en-GB" sz="1400" dirty="0">
                <a:solidFill>
                  <a:prstClr val="black"/>
                </a:solidFill>
                <a:effectLst/>
                <a:latin typeface="Calibri" panose="020F0302020204030204"/>
              </a:rPr>
              <a:t>Ni_i</a:t>
            </a:r>
            <a:endParaRPr lang="en-GB" sz="1400" dirty="0">
              <a:effectLst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D9AAAAB-9EDB-25D1-E551-5FF63CA1D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152432"/>
              </p:ext>
            </p:extLst>
          </p:nvPr>
        </p:nvGraphicFramePr>
        <p:xfrm>
          <a:off x="807502" y="3889721"/>
          <a:ext cx="8239591" cy="23367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1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9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694">
                  <a:extLst>
                    <a:ext uri="{9D8B030D-6E8A-4147-A177-3AD203B41FA5}">
                      <a16:colId xmlns:a16="http://schemas.microsoft.com/office/drawing/2014/main" val="124593471"/>
                    </a:ext>
                  </a:extLst>
                </a:gridCol>
                <a:gridCol w="1999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8372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Multiplicity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b="1" dirty="0"/>
                        <a:t>Energy / Ha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b="1" dirty="0"/>
                        <a:t>SCF steps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b="1" dirty="0"/>
                        <a:t>Spin moment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-5417.5516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45, 73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 (</a:t>
                      </a:r>
                      <a:r>
                        <a:rPr lang="en-GB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MAGNETIZATION 2</a:t>
                      </a: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-5414.6756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285, 374</a:t>
                      </a:r>
                      <a:endParaRPr lang="en-US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0.68 bulk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interfacial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09437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 (</a:t>
                      </a:r>
                      <a:r>
                        <a:rPr lang="en-GB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MAGNETIZATION 0.7, 0.8</a:t>
                      </a: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-5414.6756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57, 139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0.68 bulk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interfacial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07747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9021DEA-7449-D9E3-676B-6F6AD8434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92"/>
          <a:stretch/>
        </p:blipFill>
        <p:spPr>
          <a:xfrm>
            <a:off x="5400970" y="2161303"/>
            <a:ext cx="3454400" cy="11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65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8EDA355-09A3-CFED-350F-F0940CA23204}"/>
              </a:ext>
            </a:extLst>
          </p:cNvPr>
          <p:cNvSpPr txBox="1"/>
          <p:nvPr/>
        </p:nvSpPr>
        <p:spPr>
          <a:xfrm>
            <a:off x="468243" y="350931"/>
            <a:ext cx="8578850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0170" indent="-9017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E3829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General workflow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E382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79D1C-5F21-0DC6-80FD-00B85E7EB156}"/>
              </a:ext>
            </a:extLst>
          </p:cNvPr>
          <p:cNvSpPr txBox="1"/>
          <p:nvPr/>
        </p:nvSpPr>
        <p:spPr>
          <a:xfrm>
            <a:off x="468242" y="1049938"/>
            <a:ext cx="1143839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GB" dirty="0">
                <a:solidFill>
                  <a:prstClr val="black"/>
                </a:solidFill>
                <a:latin typeface="Calibri" panose="020F0302020204030204"/>
              </a:rPr>
              <a:t>Converge bulk crystal with multiplicity according to Hund’s rule</a:t>
            </a:r>
          </a:p>
          <a:p>
            <a:pPr marL="342900" indent="-342900" algn="just" fontAlgn="base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GB" dirty="0">
                <a:solidFill>
                  <a:prstClr val="black"/>
                </a:solidFill>
                <a:latin typeface="Calibri" panose="020F0302020204030204"/>
              </a:rPr>
              <a:t>Converge interface with multiplicity according to Hund’s rule</a:t>
            </a:r>
          </a:p>
          <a:p>
            <a:pPr marL="342900" indent="-342900" algn="just" fontAlgn="base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GB" dirty="0">
                <a:solidFill>
                  <a:prstClr val="black"/>
                </a:solidFill>
                <a:latin typeface="Calibri" panose="020F0302020204030204"/>
              </a:rPr>
              <a:t>Define MAGNETIZATION for each unique atomic environment </a:t>
            </a:r>
          </a:p>
          <a:p>
            <a:pPr marL="342900" indent="-342900" algn="just" fontAlgn="base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GB" dirty="0">
                <a:solidFill>
                  <a:prstClr val="black"/>
                </a:solidFill>
                <a:latin typeface="Calibri" panose="020F0302020204030204"/>
              </a:rPr>
              <a:t>Optimise MAGNETIZATION (float) consistently with MULTIPLICITY (integer)</a:t>
            </a:r>
          </a:p>
        </p:txBody>
      </p:sp>
      <p:pic>
        <p:nvPicPr>
          <p:cNvPr id="2" name="Picture 1" descr="A picture containing shape&#10;&#10;Description automatically generated">
            <a:extLst>
              <a:ext uri="{FF2B5EF4-FFF2-40B4-BE49-F238E27FC236}">
                <a16:creationId xmlns:a16="http://schemas.microsoft.com/office/drawing/2014/main" id="{A4F1FB46-AA96-BBA1-245A-F241BA55C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402" y="390287"/>
            <a:ext cx="2012985" cy="5483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29D897-87A2-8EB1-49F1-68ADD00E8555}"/>
              </a:ext>
            </a:extLst>
          </p:cNvPr>
          <p:cNvSpPr txBox="1"/>
          <p:nvPr/>
        </p:nvSpPr>
        <p:spPr>
          <a:xfrm>
            <a:off x="9519657" y="5873767"/>
            <a:ext cx="2204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prstClr val="black"/>
                </a:solidFill>
                <a:effectLst/>
                <a:latin typeface="Calibri" panose="020F0302020204030204"/>
              </a:rPr>
              <a:t>2x2x2 Ni slab in vacuum</a:t>
            </a:r>
            <a:endParaRPr lang="en-GB" sz="14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74913-1841-90FC-705E-887BBFC0AB87}"/>
              </a:ext>
            </a:extLst>
          </p:cNvPr>
          <p:cNvSpPr txBox="1"/>
          <p:nvPr/>
        </p:nvSpPr>
        <p:spPr>
          <a:xfrm>
            <a:off x="11628387" y="4176847"/>
            <a:ext cx="548735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GB" sz="1400" dirty="0">
                <a:solidFill>
                  <a:prstClr val="black"/>
                </a:solidFill>
                <a:effectLst/>
                <a:latin typeface="Calibri" panose="020F0302020204030204"/>
              </a:rPr>
              <a:t>Ni_i</a:t>
            </a:r>
          </a:p>
          <a:p>
            <a:pPr>
              <a:spcAft>
                <a:spcPts val="1800"/>
              </a:spcAft>
            </a:pPr>
            <a:r>
              <a:rPr lang="en-GB" sz="1400" dirty="0" err="1">
                <a:solidFill>
                  <a:prstClr val="black"/>
                </a:solidFill>
                <a:latin typeface="Calibri" panose="020F0302020204030204"/>
              </a:rPr>
              <a:t>Ni_b</a:t>
            </a:r>
            <a:endParaRPr lang="en-GB" sz="1400" dirty="0">
              <a:solidFill>
                <a:prstClr val="black"/>
              </a:solidFill>
              <a:latin typeface="Calibri" panose="020F0302020204030204"/>
            </a:endParaRPr>
          </a:p>
          <a:p>
            <a:pPr>
              <a:spcAft>
                <a:spcPts val="1800"/>
              </a:spcAft>
            </a:pPr>
            <a:r>
              <a:rPr lang="en-GB" sz="1400" dirty="0">
                <a:solidFill>
                  <a:prstClr val="black"/>
                </a:solidFill>
                <a:latin typeface="Calibri" panose="020F0302020204030204"/>
              </a:rPr>
              <a:t>Ni_b</a:t>
            </a:r>
          </a:p>
          <a:p>
            <a:pPr>
              <a:spcAft>
                <a:spcPts val="1800"/>
              </a:spcAft>
            </a:pPr>
            <a:r>
              <a:rPr lang="en-GB" sz="1400" dirty="0">
                <a:solidFill>
                  <a:prstClr val="black"/>
                </a:solidFill>
                <a:effectLst/>
                <a:latin typeface="Calibri" panose="020F0302020204030204"/>
              </a:rPr>
              <a:t>Ni_i</a:t>
            </a:r>
            <a:endParaRPr lang="en-GB" sz="1400" dirty="0">
              <a:effectLst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DC60EF8-F92F-114C-6924-57611BC83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904771"/>
              </p:ext>
            </p:extLst>
          </p:nvPr>
        </p:nvGraphicFramePr>
        <p:xfrm>
          <a:off x="807502" y="3889721"/>
          <a:ext cx="8239591" cy="23367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1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9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694">
                  <a:extLst>
                    <a:ext uri="{9D8B030D-6E8A-4147-A177-3AD203B41FA5}">
                      <a16:colId xmlns:a16="http://schemas.microsoft.com/office/drawing/2014/main" val="124593471"/>
                    </a:ext>
                  </a:extLst>
                </a:gridCol>
                <a:gridCol w="1999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8372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Multiplicity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b="1" dirty="0"/>
                        <a:t>Energy / Ha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b="1" dirty="0"/>
                        <a:t>SCF steps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b="1" dirty="0"/>
                        <a:t>Spin moment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-5417.5516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45, 73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 (</a:t>
                      </a:r>
                      <a:r>
                        <a:rPr lang="en-GB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MAGNETIZATION 2</a:t>
                      </a: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-5414.6756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285, 374</a:t>
                      </a:r>
                      <a:endParaRPr lang="en-US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0.68 bulk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interfacial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09437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 (</a:t>
                      </a:r>
                      <a:r>
                        <a:rPr lang="en-GB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MAGNETIZATION 0.7, 0.8</a:t>
                      </a: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-5414.6756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57, 139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0.68 bulk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interfacial</a:t>
                      </a:r>
                      <a:endParaRPr lang="en-GB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077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1732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C91EE32D-9656-0B6A-4875-DCA7C7AB9188}"/>
              </a:ext>
            </a:extLst>
          </p:cNvPr>
          <p:cNvSpPr txBox="1"/>
          <p:nvPr/>
        </p:nvSpPr>
        <p:spPr>
          <a:xfrm>
            <a:off x="0" y="2883158"/>
            <a:ext cx="12191999" cy="1091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0170" indent="-9017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4E382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3537744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C91EE32D-9656-0B6A-4875-DCA7C7AB9188}"/>
              </a:ext>
            </a:extLst>
          </p:cNvPr>
          <p:cNvSpPr txBox="1"/>
          <p:nvPr/>
        </p:nvSpPr>
        <p:spPr>
          <a:xfrm>
            <a:off x="0" y="2883158"/>
            <a:ext cx="12191999" cy="1091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0170" indent="-9017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E382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Supporting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1309194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8EDA355-09A3-CFED-350F-F0940CA23204}"/>
              </a:ext>
            </a:extLst>
          </p:cNvPr>
          <p:cNvSpPr txBox="1"/>
          <p:nvPr/>
        </p:nvSpPr>
        <p:spPr>
          <a:xfrm>
            <a:off x="468243" y="350931"/>
            <a:ext cx="8578850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0170" indent="-9017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E3829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Bulk Ni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E382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C0973-7834-7158-4636-097AC93172F0}"/>
              </a:ext>
            </a:extLst>
          </p:cNvPr>
          <p:cNvSpPr txBox="1"/>
          <p:nvPr/>
        </p:nvSpPr>
        <p:spPr>
          <a:xfrm>
            <a:off x="468242" y="1049938"/>
            <a:ext cx="1143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spcAft>
                <a:spcPts val="1200"/>
              </a:spcAft>
              <a:defRPr/>
            </a:pPr>
            <a:r>
              <a:rPr lang="en-GB" dirty="0">
                <a:solidFill>
                  <a:prstClr val="black"/>
                </a:solidFill>
                <a:latin typeface="Calibri" panose="020F0302020204030204"/>
              </a:rPr>
              <a:t>Defining MAGNETIZATION increases number of SCF steps for bulk Ni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FB6E4-5F4B-FA97-3B67-14BC27FF5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90" y="2326121"/>
            <a:ext cx="6819900" cy="29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7962A2-9D7F-FB3F-6D9E-CCA3F917EC07}"/>
              </a:ext>
            </a:extLst>
          </p:cNvPr>
          <p:cNvSpPr txBox="1"/>
          <p:nvPr/>
        </p:nvSpPr>
        <p:spPr>
          <a:xfrm>
            <a:off x="508838" y="2053306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spcAft>
                <a:spcPts val="1200"/>
              </a:spcAft>
              <a:defRPr/>
            </a:pPr>
            <a:r>
              <a:rPr lang="en-GB" dirty="0">
                <a:solidFill>
                  <a:prstClr val="black"/>
                </a:solidFill>
                <a:latin typeface="Calibri" panose="020F0302020204030204"/>
              </a:rPr>
              <a:t>Multiplicity 65, MAX_SCF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E16BFA-AF10-7507-DFE4-A226C42C76D5}"/>
              </a:ext>
            </a:extLst>
          </p:cNvPr>
          <p:cNvSpPr txBox="1"/>
          <p:nvPr/>
        </p:nvSpPr>
        <p:spPr>
          <a:xfrm>
            <a:off x="508838" y="3076538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spcAft>
                <a:spcPts val="1200"/>
              </a:spcAft>
              <a:defRPr/>
            </a:pPr>
            <a:r>
              <a:rPr lang="en-GB" dirty="0">
                <a:solidFill>
                  <a:prstClr val="black"/>
                </a:solidFill>
                <a:latin typeface="Calibri" panose="020F0302020204030204"/>
              </a:rPr>
              <a:t>Multiplicity 65, MAX_SCF 1, MAGNETIZATION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47977B-0E6B-1FFC-C626-7C437724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38" y="3445870"/>
            <a:ext cx="6858000" cy="29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57A85-B702-4B0A-22B3-5FFD3151C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90" y="3713602"/>
            <a:ext cx="6921500" cy="20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785912-8CD1-DA0E-5C1A-736783CE1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38" y="2619244"/>
            <a:ext cx="6781800" cy="215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D0060D-CFC7-838D-493B-EEA83D9AE53E}"/>
              </a:ext>
            </a:extLst>
          </p:cNvPr>
          <p:cNvSpPr txBox="1"/>
          <p:nvPr/>
        </p:nvSpPr>
        <p:spPr>
          <a:xfrm>
            <a:off x="482190" y="4207844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spcAft>
                <a:spcPts val="1200"/>
              </a:spcAft>
              <a:defRPr/>
            </a:pPr>
            <a:r>
              <a:rPr lang="en-GB" dirty="0">
                <a:solidFill>
                  <a:prstClr val="black"/>
                </a:solidFill>
                <a:latin typeface="Calibri" panose="020F0302020204030204"/>
              </a:rPr>
              <a:t>Multiplicity 65, MAX_SCF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78F6C9-60C0-4153-74C0-27495D4E59D9}"/>
              </a:ext>
            </a:extLst>
          </p:cNvPr>
          <p:cNvSpPr txBox="1"/>
          <p:nvPr/>
        </p:nvSpPr>
        <p:spPr>
          <a:xfrm>
            <a:off x="494890" y="5441715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spcAft>
                <a:spcPts val="1200"/>
              </a:spcAft>
              <a:defRPr/>
            </a:pPr>
            <a:r>
              <a:rPr lang="en-GB" dirty="0">
                <a:solidFill>
                  <a:prstClr val="black"/>
                </a:solidFill>
                <a:latin typeface="Calibri" panose="020F0302020204030204"/>
              </a:rPr>
              <a:t>Multiplicity 65, MAX_SCF 1, MAGNETIZATION 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3FA4CBD-4755-3A1C-B14C-C6B27D208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42" y="5786029"/>
            <a:ext cx="6908800" cy="35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117DA8-F8FF-6B70-D471-E947926384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42" y="6166406"/>
            <a:ext cx="6629400" cy="20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04ED17-78B0-150D-4CBE-663C25838FF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1910"/>
          <a:stretch/>
        </p:blipFill>
        <p:spPr>
          <a:xfrm>
            <a:off x="544442" y="4622310"/>
            <a:ext cx="6845300" cy="1729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F8B46B-EA1C-B785-F965-9CE5E45E66C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407" b="-1"/>
          <a:stretch/>
        </p:blipFill>
        <p:spPr>
          <a:xfrm>
            <a:off x="557142" y="4907571"/>
            <a:ext cx="6769100" cy="1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5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8EDA355-09A3-CFED-350F-F0940CA23204}"/>
              </a:ext>
            </a:extLst>
          </p:cNvPr>
          <p:cNvSpPr txBox="1"/>
          <p:nvPr/>
        </p:nvSpPr>
        <p:spPr>
          <a:xfrm>
            <a:off x="468243" y="350931"/>
            <a:ext cx="8578850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0170" indent="-9017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E3829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E382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E00FB-A191-EB46-1531-7F29B32AD5C5}"/>
              </a:ext>
            </a:extLst>
          </p:cNvPr>
          <p:cNvSpPr txBox="1"/>
          <p:nvPr/>
        </p:nvSpPr>
        <p:spPr>
          <a:xfrm>
            <a:off x="468243" y="1049938"/>
            <a:ext cx="82831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302020204030204"/>
                <a:ea typeface="+mn-ea"/>
                <a:cs typeface="+mn-cs"/>
              </a:rPr>
              <a:t>Magnetic systems are common in nature (Fe, Ni, Co etc.)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302020204030204"/>
              </a:rPr>
              <a:t>Magnetic systems are typically more challenging and expensive to study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302020204030204"/>
              <a:ea typeface="+mn-ea"/>
              <a:cs typeface="+mn-cs"/>
            </a:endParaRP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9F0BD3-7972-7CD5-F40C-56E0055C9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28"/>
          <a:stretch/>
        </p:blipFill>
        <p:spPr>
          <a:xfrm>
            <a:off x="233580" y="1876064"/>
            <a:ext cx="7925076" cy="47899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556118-2D9E-D884-E5A5-63F41384F4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" r="1229"/>
          <a:stretch/>
        </p:blipFill>
        <p:spPr>
          <a:xfrm>
            <a:off x="8592208" y="2781372"/>
            <a:ext cx="2480550" cy="3725697"/>
          </a:xfrm>
          <a:prstGeom prst="rect">
            <a:avLst/>
          </a:prstGeom>
        </p:spPr>
      </p:pic>
      <p:pic>
        <p:nvPicPr>
          <p:cNvPr id="1026" name="Picture 2" descr="Hematite - Wikipedia">
            <a:extLst>
              <a:ext uri="{FF2B5EF4-FFF2-40B4-BE49-F238E27FC236}">
                <a16:creationId xmlns:a16="http://schemas.microsoft.com/office/drawing/2014/main" id="{63B64B02-6D15-3BF3-AF7E-ABCA18EE6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550" y="543530"/>
            <a:ext cx="2405208" cy="181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623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8EDA355-09A3-CFED-350F-F0940CA23204}"/>
              </a:ext>
            </a:extLst>
          </p:cNvPr>
          <p:cNvSpPr txBox="1"/>
          <p:nvPr/>
        </p:nvSpPr>
        <p:spPr>
          <a:xfrm>
            <a:off x="468243" y="350931"/>
            <a:ext cx="8578850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0170" indent="-9017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E3829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Bulk Ni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E382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C0973-7834-7158-4636-097AC93172F0}"/>
              </a:ext>
            </a:extLst>
          </p:cNvPr>
          <p:cNvSpPr txBox="1"/>
          <p:nvPr/>
        </p:nvSpPr>
        <p:spPr>
          <a:xfrm>
            <a:off x="468242" y="1049938"/>
            <a:ext cx="1143839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black"/>
                </a:solidFill>
                <a:latin typeface="Calibri" panose="020F0302020204030204"/>
              </a:rPr>
              <a:t>Energy for bulk</a:t>
            </a:r>
            <a:r>
              <a:rPr lang="en-GB" b="0" i="0" dirty="0">
                <a:solidFill>
                  <a:prstClr val="black"/>
                </a:solidFill>
                <a:effectLst/>
                <a:latin typeface="Calibri" panose="020F0302020204030204"/>
              </a:rPr>
              <a:t> Ni is 3 eV lower with a ferromagnetic solution</a:t>
            </a: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marL="285750" indent="-285750" algn="just" fontAlgn="base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black"/>
                </a:solidFill>
                <a:latin typeface="Calibri" panose="020F0302020204030204"/>
              </a:rPr>
              <a:t>Correct choice of multiplicity is essential to converge magnetic solution</a:t>
            </a:r>
          </a:p>
          <a:p>
            <a:pPr marL="285750" indent="-285750" algn="just" fontAlgn="base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black"/>
                </a:solidFill>
                <a:latin typeface="Calibri" panose="020F0302020204030204"/>
              </a:rPr>
              <a:t>&amp;BS section or MAGNETIZATION lowers energy of first SCF step, however leads to slower convergence </a:t>
            </a:r>
          </a:p>
          <a:p>
            <a:pPr marL="285750" indent="-285750" algn="just" fontAlgn="base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prstClr val="black"/>
              </a:solidFill>
              <a:latin typeface="Calibri" panose="020F0302020204030204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4D3FD1-E37D-D5B0-86EE-842DAF1E59B8}"/>
              </a:ext>
            </a:extLst>
          </p:cNvPr>
          <p:cNvGraphicFramePr>
            <a:graphicFrameLocks noGrp="1"/>
          </p:cNvGraphicFramePr>
          <p:nvPr/>
        </p:nvGraphicFramePr>
        <p:xfrm>
          <a:off x="940430" y="2637149"/>
          <a:ext cx="7668091" cy="3449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9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694">
                  <a:extLst>
                    <a:ext uri="{9D8B030D-6E8A-4147-A177-3AD203B41FA5}">
                      <a16:colId xmlns:a16="http://schemas.microsoft.com/office/drawing/2014/main" val="124593471"/>
                    </a:ext>
                  </a:extLst>
                </a:gridCol>
                <a:gridCol w="1999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8372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Multiplicity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b="1" dirty="0"/>
                        <a:t>Energy / Ha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b="1" dirty="0"/>
                        <a:t>SCF steps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b="1" dirty="0"/>
                        <a:t>Spin moment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-5418.1825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-5418.2988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0.69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319359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 (</a:t>
                      </a:r>
                      <a:r>
                        <a:rPr lang="en-GB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MAGNETIZATION 2</a:t>
                      </a: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-5418.2988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0.69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061216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-5418.2988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0.69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077472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 (</a:t>
                      </a:r>
                      <a:r>
                        <a:rPr lang="en-GB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MAGNETIZATION 1</a:t>
                      </a: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-5418.2988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0.69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9272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49CC8FF-FB4A-10A1-AECF-D497DD4C4245}"/>
              </a:ext>
            </a:extLst>
          </p:cNvPr>
          <p:cNvSpPr txBox="1"/>
          <p:nvPr/>
        </p:nvSpPr>
        <p:spPr>
          <a:xfrm>
            <a:off x="9441901" y="4862890"/>
            <a:ext cx="1678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prstClr val="black"/>
                </a:solidFill>
                <a:effectLst/>
                <a:latin typeface="Calibri" panose="020F0302020204030204"/>
              </a:rPr>
              <a:t>2x2x2 Ni supercell</a:t>
            </a:r>
            <a:endParaRPr lang="en-GB" sz="1400" dirty="0">
              <a:effectLst/>
            </a:endParaRPr>
          </a:p>
        </p:txBody>
      </p:sp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0F4B44E6-3840-2270-62C5-340CB864E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783" y="2724433"/>
            <a:ext cx="2138457" cy="213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66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8EDA355-09A3-CFED-350F-F0940CA23204}"/>
              </a:ext>
            </a:extLst>
          </p:cNvPr>
          <p:cNvSpPr txBox="1"/>
          <p:nvPr/>
        </p:nvSpPr>
        <p:spPr>
          <a:xfrm>
            <a:off x="468243" y="350931"/>
            <a:ext cx="8578850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0170" indent="-9017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E3829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My background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E382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6" descr="A close up of several top  Description automatically generated">
            <a:extLst>
              <a:ext uri="{FF2B5EF4-FFF2-40B4-BE49-F238E27FC236}">
                <a16:creationId xmlns:a16="http://schemas.microsoft.com/office/drawing/2014/main" id="{CAC078C7-E49F-5B6B-EC9E-818439A7F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381" y="4067096"/>
            <a:ext cx="2352675" cy="2667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 descr="A picture containing sky  Description automatically generated">
            <a:extLst>
              <a:ext uri="{FF2B5EF4-FFF2-40B4-BE49-F238E27FC236}">
                <a16:creationId xmlns:a16="http://schemas.microsoft.com/office/drawing/2014/main" id="{F7758E21-0C48-B311-82C4-3EF144267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060" b="19597"/>
          <a:stretch>
            <a:fillRect/>
          </a:stretch>
        </p:blipFill>
        <p:spPr>
          <a:xfrm>
            <a:off x="5622937" y="4259290"/>
            <a:ext cx="3424156" cy="238711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83223E54-BF5F-8961-E5F2-D471F4814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093" y="4207036"/>
            <a:ext cx="2296978" cy="247324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7" descr="A picture containing indoor, brown, red, wooded&#10;&#10;Description automatically generated">
            <a:extLst>
              <a:ext uri="{FF2B5EF4-FFF2-40B4-BE49-F238E27FC236}">
                <a16:creationId xmlns:a16="http://schemas.microsoft.com/office/drawing/2014/main" id="{9F58FD57-BC20-BF59-ACF7-EE5754A49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06" y="3118931"/>
            <a:ext cx="2220795" cy="35613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FF6E8F-FAD1-2652-AA40-7650775CEC8D}"/>
              </a:ext>
            </a:extLst>
          </p:cNvPr>
          <p:cNvSpPr txBox="1"/>
          <p:nvPr/>
        </p:nvSpPr>
        <p:spPr>
          <a:xfrm>
            <a:off x="468243" y="1049938"/>
            <a:ext cx="82831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302020204030204"/>
              </a:rPr>
              <a:t>PhD research involved converging antiferromagnetic iron oxides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302020204030204"/>
              </a:rPr>
              <a:t>No previous experience with Ni or pure metals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37BD5C-0329-1986-DCD6-B5B2E60A7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79504" y="211528"/>
            <a:ext cx="1329613" cy="638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52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8EDA355-09A3-CFED-350F-F0940CA23204}"/>
              </a:ext>
            </a:extLst>
          </p:cNvPr>
          <p:cNvSpPr txBox="1"/>
          <p:nvPr/>
        </p:nvSpPr>
        <p:spPr>
          <a:xfrm>
            <a:off x="468243" y="350931"/>
            <a:ext cx="8578850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0170" indent="-9017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E3829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Lepidocrocite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E382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79D1C-5F21-0DC6-80FD-00B85E7EB156}"/>
              </a:ext>
            </a:extLst>
          </p:cNvPr>
          <p:cNvSpPr txBox="1"/>
          <p:nvPr/>
        </p:nvSpPr>
        <p:spPr>
          <a:xfrm>
            <a:off x="468242" y="1049938"/>
            <a:ext cx="1143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black"/>
                </a:solidFill>
                <a:latin typeface="Calibri" panose="020F0302020204030204"/>
              </a:rPr>
              <a:t>Multiple magnetic solutions may exist for the same multiplicity, these must be checked manually</a:t>
            </a:r>
          </a:p>
        </p:txBody>
      </p:sp>
      <p:pic>
        <p:nvPicPr>
          <p:cNvPr id="9" name="Picture 4" descr="A close up of several top  Description automatically generated">
            <a:extLst>
              <a:ext uri="{FF2B5EF4-FFF2-40B4-BE49-F238E27FC236}">
                <a16:creationId xmlns:a16="http://schemas.microsoft.com/office/drawing/2014/main" id="{A230241F-B7B0-FC76-ABCC-44DC7542A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2" y="1978190"/>
            <a:ext cx="3139016" cy="3556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6" descr="A close up of several top  Description automatically generated">
            <a:extLst>
              <a:ext uri="{FF2B5EF4-FFF2-40B4-BE49-F238E27FC236}">
                <a16:creationId xmlns:a16="http://schemas.microsoft.com/office/drawing/2014/main" id="{B738FE75-6080-8A51-5347-A6A01FB88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332" y="1978190"/>
            <a:ext cx="3136900" cy="3556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8" descr="A close up of several top  Description automatically generated">
            <a:extLst>
              <a:ext uri="{FF2B5EF4-FFF2-40B4-BE49-F238E27FC236}">
                <a16:creationId xmlns:a16="http://schemas.microsoft.com/office/drawing/2014/main" id="{731CECD9-051C-52D7-50B5-9E9887F5B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916" y="1986657"/>
            <a:ext cx="3145367" cy="356446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DF5E71A4-4396-CC25-278E-D19F0D26F0BE}"/>
              </a:ext>
            </a:extLst>
          </p:cNvPr>
          <p:cNvSpPr txBox="1"/>
          <p:nvPr/>
        </p:nvSpPr>
        <p:spPr>
          <a:xfrm>
            <a:off x="745698" y="5504558"/>
            <a:ext cx="2956984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GB" altLang="en-US" sz="1600" dirty="0" err="1">
                <a:solidFill>
                  <a:srgbClr val="000000"/>
                </a:solidFill>
                <a:latin typeface="Calibri" panose="020F0302020204030204"/>
              </a:rPr>
              <a:t>uudd</a:t>
            </a:r>
            <a:r>
              <a:rPr lang="en-GB" altLang="en-US" sz="1600" dirty="0">
                <a:solidFill>
                  <a:srgbClr val="000000"/>
                </a:solidFill>
                <a:latin typeface="Calibri" panose="020F0302020204030204"/>
              </a:rPr>
              <a:t> -5623.8244 Ha</a:t>
            </a:r>
          </a:p>
          <a:p>
            <a:pPr algn="ctr"/>
            <a:r>
              <a:rPr lang="en-GB" altLang="en-US" sz="1600" dirty="0">
                <a:latin typeface="Calibri" panose="020F0302020204030204"/>
              </a:rPr>
              <a:t>Spin moment </a:t>
            </a:r>
            <a:r>
              <a:rPr lang="en-GB" altLang="en-US" sz="1600" dirty="0">
                <a:solidFill>
                  <a:srgbClr val="000000"/>
                </a:solidFill>
                <a:latin typeface="Calibri" panose="020F0302020204030204"/>
              </a:rPr>
              <a:t>4.37 </a:t>
            </a:r>
            <a:r>
              <a:rPr lang="el-GR" altLang="en-US" sz="1600" dirty="0">
                <a:latin typeface="Calibri" panose="020F0302020204030204"/>
              </a:rPr>
              <a:t>μ</a:t>
            </a:r>
            <a:r>
              <a:rPr lang="en-GB" altLang="en-US" sz="1600" baseline="-25000" dirty="0">
                <a:latin typeface="Calibri" panose="020F0302020204030204"/>
              </a:rPr>
              <a:t>B</a:t>
            </a:r>
            <a:endParaRPr lang="en-GB" altLang="en-US" sz="1600" dirty="0">
              <a:solidFill>
                <a:srgbClr val="000000"/>
              </a:solidFill>
              <a:latin typeface="Calibri" panose="020F0302020204030204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33157AEF-BF34-FF95-A1B1-4BF9583091D5}"/>
              </a:ext>
            </a:extLst>
          </p:cNvPr>
          <p:cNvSpPr txBox="1"/>
          <p:nvPr/>
        </p:nvSpPr>
        <p:spPr>
          <a:xfrm>
            <a:off x="4187398" y="5534191"/>
            <a:ext cx="2956984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GB" altLang="en-US" sz="1600" dirty="0" err="1">
                <a:solidFill>
                  <a:srgbClr val="000000"/>
                </a:solidFill>
                <a:latin typeface="Calibri" panose="020F0302020204030204"/>
              </a:rPr>
              <a:t>udud</a:t>
            </a:r>
            <a:r>
              <a:rPr lang="en-GB" altLang="en-US" sz="1600" dirty="0">
                <a:solidFill>
                  <a:srgbClr val="000000"/>
                </a:solidFill>
                <a:latin typeface="Calibri" panose="020F0302020204030204"/>
              </a:rPr>
              <a:t> -5623.8403 Ha</a:t>
            </a:r>
          </a:p>
          <a:p>
            <a:pPr algn="ctr"/>
            <a:r>
              <a:rPr lang="en-GB" altLang="en-US" sz="1600" dirty="0">
                <a:latin typeface="Calibri" panose="020F0302020204030204"/>
              </a:rPr>
              <a:t>Spin moment</a:t>
            </a:r>
            <a:r>
              <a:rPr lang="en-GB" altLang="en-US" sz="1600" dirty="0">
                <a:solidFill>
                  <a:srgbClr val="000000"/>
                </a:solidFill>
                <a:latin typeface="Calibri" panose="020F0302020204030204"/>
              </a:rPr>
              <a:t> 4.29 </a:t>
            </a:r>
            <a:r>
              <a:rPr lang="el-GR" altLang="en-US" sz="1600" dirty="0">
                <a:latin typeface="Calibri" panose="020F0302020204030204"/>
              </a:rPr>
              <a:t>μ</a:t>
            </a:r>
            <a:r>
              <a:rPr lang="en-GB" altLang="en-US" sz="1600" baseline="-25000" dirty="0">
                <a:latin typeface="Calibri" panose="020F0302020204030204"/>
              </a:rPr>
              <a:t>B</a:t>
            </a:r>
            <a:endParaRPr lang="en-GB" altLang="en-US" sz="1600" dirty="0">
              <a:solidFill>
                <a:srgbClr val="000000"/>
              </a:solidFill>
              <a:latin typeface="Calibri" panose="020F0302020204030204"/>
            </a:endParaRP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5DBE6CA8-AD27-1182-0853-E3D1EF38812C}"/>
              </a:ext>
            </a:extLst>
          </p:cNvPr>
          <p:cNvSpPr txBox="1"/>
          <p:nvPr/>
        </p:nvSpPr>
        <p:spPr>
          <a:xfrm>
            <a:off x="7770916" y="5551124"/>
            <a:ext cx="2959100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GB" altLang="en-US" sz="1600" dirty="0" err="1">
                <a:solidFill>
                  <a:srgbClr val="000000"/>
                </a:solidFill>
                <a:latin typeface="Calibri" panose="020F0302020204030204"/>
              </a:rPr>
              <a:t>uddu</a:t>
            </a:r>
            <a:r>
              <a:rPr lang="en-GB" altLang="en-US" sz="1600" dirty="0">
                <a:solidFill>
                  <a:srgbClr val="000000"/>
                </a:solidFill>
                <a:latin typeface="Calibri" panose="020F0302020204030204"/>
              </a:rPr>
              <a:t> -5623.8383 Ha</a:t>
            </a:r>
          </a:p>
          <a:p>
            <a:pPr algn="ctr"/>
            <a:r>
              <a:rPr lang="en-GB" altLang="en-US" sz="1600" dirty="0">
                <a:latin typeface="Calibri" panose="020F0302020204030204"/>
              </a:rPr>
              <a:t>Spin moment </a:t>
            </a:r>
            <a:r>
              <a:rPr lang="en-GB" altLang="en-US" sz="1600" dirty="0">
                <a:solidFill>
                  <a:srgbClr val="000000"/>
                </a:solidFill>
                <a:latin typeface="Calibri" panose="020F0302020204030204"/>
              </a:rPr>
              <a:t>4.29 </a:t>
            </a:r>
            <a:r>
              <a:rPr lang="el-GR" altLang="en-US" sz="1600" dirty="0">
                <a:latin typeface="Calibri" panose="020F0302020204030204"/>
              </a:rPr>
              <a:t>μ</a:t>
            </a:r>
            <a:r>
              <a:rPr lang="en-GB" altLang="en-US" sz="1600" baseline="-25000" dirty="0">
                <a:latin typeface="Calibri" panose="020F0302020204030204"/>
              </a:rPr>
              <a:t>B</a:t>
            </a:r>
            <a:endParaRPr lang="en-GB" altLang="en-US" sz="1600" dirty="0">
              <a:solidFill>
                <a:srgbClr val="000000"/>
              </a:solidFill>
              <a:latin typeface="Calibri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5545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ossel shell structure of nickel">
            <a:extLst>
              <a:ext uri="{FF2B5EF4-FFF2-40B4-BE49-F238E27FC236}">
                <a16:creationId xmlns:a16="http://schemas.microsoft.com/office/drawing/2014/main" id="{4307D2A6-FA5C-0401-2484-32D14BCBF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516108"/>
            <a:ext cx="5194738" cy="519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8EDA355-09A3-CFED-350F-F0940CA23204}"/>
              </a:ext>
            </a:extLst>
          </p:cNvPr>
          <p:cNvSpPr txBox="1"/>
          <p:nvPr/>
        </p:nvSpPr>
        <p:spPr>
          <a:xfrm>
            <a:off x="468243" y="350931"/>
            <a:ext cx="8578850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0170" indent="-9017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E3829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Bulk Ni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E382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5E1D80-6981-5328-2FBB-1351D1279035}"/>
              </a:ext>
            </a:extLst>
          </p:cNvPr>
          <p:cNvSpPr txBox="1"/>
          <p:nvPr/>
        </p:nvSpPr>
        <p:spPr>
          <a:xfrm>
            <a:off x="468242" y="1049938"/>
            <a:ext cx="962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tabLst/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302020204030204"/>
              </a:rPr>
              <a:t>From electronic configuration 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[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Ar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] 3d⁸ 4s² Ni should be ferromagnetic</a:t>
            </a:r>
            <a:endParaRPr lang="en-GB" altLang="en-US" dirty="0">
              <a:solidFill>
                <a:srgbClr val="202124"/>
              </a:solidFill>
              <a:latin typeface="Google Sans"/>
            </a:endParaRPr>
          </a:p>
        </p:txBody>
      </p:sp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F087CC31-75B4-6760-2E97-7F0F79337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917" y="946217"/>
            <a:ext cx="1602533" cy="16025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864DBE-B0C9-A47B-D7CC-4A0E9660F301}"/>
              </a:ext>
            </a:extLst>
          </p:cNvPr>
          <p:cNvSpPr txBox="1"/>
          <p:nvPr/>
        </p:nvSpPr>
        <p:spPr>
          <a:xfrm>
            <a:off x="10333917" y="2628061"/>
            <a:ext cx="16025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prstClr val="black"/>
                </a:solidFill>
                <a:effectLst/>
                <a:latin typeface="Calibri" panose="020F0302020204030204"/>
              </a:rPr>
              <a:t>FCC u</a:t>
            </a:r>
            <a:r>
              <a:rPr lang="en-GB" sz="1400" dirty="0">
                <a:solidFill>
                  <a:prstClr val="black"/>
                </a:solidFill>
                <a:latin typeface="Calibri" panose="020F0302020204030204"/>
              </a:rPr>
              <a:t>nit cell</a:t>
            </a:r>
            <a:endParaRPr lang="en-GB" sz="1400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4DF3D-F1CF-9D9E-F9DC-A07324BF5879}"/>
              </a:ext>
            </a:extLst>
          </p:cNvPr>
          <p:cNvSpPr txBox="1"/>
          <p:nvPr/>
        </p:nvSpPr>
        <p:spPr>
          <a:xfrm>
            <a:off x="10174538" y="5951078"/>
            <a:ext cx="1678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prstClr val="black"/>
                </a:solidFill>
                <a:effectLst/>
                <a:latin typeface="Calibri" panose="020F0302020204030204"/>
              </a:rPr>
              <a:t>2x2x2 supercell</a:t>
            </a:r>
            <a:endParaRPr lang="en-GB" sz="1400" dirty="0">
              <a:effectLst/>
            </a:endParaRPr>
          </a:p>
        </p:txBody>
      </p:sp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1BF5152B-5DA8-A8D1-4685-4A213977C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0847" y="4066180"/>
            <a:ext cx="1845603" cy="184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5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8EDA355-09A3-CFED-350F-F0940CA23204}"/>
              </a:ext>
            </a:extLst>
          </p:cNvPr>
          <p:cNvSpPr txBox="1"/>
          <p:nvPr/>
        </p:nvSpPr>
        <p:spPr>
          <a:xfrm>
            <a:off x="468243" y="350931"/>
            <a:ext cx="8578850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0170" indent="-9017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E3829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Bulk Ni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E382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5E1D80-6981-5328-2FBB-1351D1279035}"/>
              </a:ext>
            </a:extLst>
          </p:cNvPr>
          <p:cNvSpPr txBox="1"/>
          <p:nvPr/>
        </p:nvSpPr>
        <p:spPr>
          <a:xfrm>
            <a:off x="468242" y="1049938"/>
            <a:ext cx="95270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tabLst/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302020204030204"/>
              </a:rPr>
              <a:t>From electronic configuration 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[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Ar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] 3d⁸ 4s² Ni should be ferromagnetic</a:t>
            </a:r>
            <a:endParaRPr lang="en-GB" altLang="en-US" dirty="0">
              <a:solidFill>
                <a:srgbClr val="202124"/>
              </a:solidFill>
              <a:latin typeface="Google Sans"/>
            </a:endParaRPr>
          </a:p>
          <a:p>
            <a:pPr algn="just" fontAlgn="base">
              <a:spcAft>
                <a:spcPts val="2400"/>
              </a:spcAft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302020204030204"/>
              </a:rPr>
              <a:t>Consider a 2x2x2 supercell of Ni with 32 atoms and 576 electrons (32*18=576):</a:t>
            </a:r>
          </a:p>
          <a:p>
            <a:pPr algn="just" fontAlgn="base">
              <a:spcAft>
                <a:spcPts val="2400"/>
              </a:spcAft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302020204030204"/>
              </a:rPr>
              <a:t>  </a:t>
            </a: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tabLst/>
              <a:defRPr/>
            </a:pPr>
            <a:endParaRPr lang="en-US" altLang="en-US" dirty="0">
              <a:solidFill>
                <a:prstClr val="black"/>
              </a:solidFill>
              <a:latin typeface="Calibri" panose="020F0302020204030204"/>
            </a:endParaRPr>
          </a:p>
        </p:txBody>
      </p:sp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F087CC31-75B4-6760-2E97-7F0F79337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917" y="946217"/>
            <a:ext cx="1602533" cy="16025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864DBE-B0C9-A47B-D7CC-4A0E9660F301}"/>
              </a:ext>
            </a:extLst>
          </p:cNvPr>
          <p:cNvSpPr txBox="1"/>
          <p:nvPr/>
        </p:nvSpPr>
        <p:spPr>
          <a:xfrm>
            <a:off x="10333917" y="2628061"/>
            <a:ext cx="16025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prstClr val="black"/>
                </a:solidFill>
                <a:effectLst/>
                <a:latin typeface="Calibri" panose="020F0302020204030204"/>
              </a:rPr>
              <a:t>FCC u</a:t>
            </a:r>
            <a:r>
              <a:rPr lang="en-GB" sz="1400" dirty="0">
                <a:solidFill>
                  <a:prstClr val="black"/>
                </a:solidFill>
                <a:latin typeface="Calibri" panose="020F0302020204030204"/>
              </a:rPr>
              <a:t>nit cell</a:t>
            </a:r>
            <a:endParaRPr lang="en-GB" sz="1400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4DF3D-F1CF-9D9E-F9DC-A07324BF5879}"/>
              </a:ext>
            </a:extLst>
          </p:cNvPr>
          <p:cNvSpPr txBox="1"/>
          <p:nvPr/>
        </p:nvSpPr>
        <p:spPr>
          <a:xfrm>
            <a:off x="10174538" y="5951078"/>
            <a:ext cx="1678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prstClr val="black"/>
                </a:solidFill>
                <a:effectLst/>
                <a:latin typeface="Calibri" panose="020F0302020204030204"/>
              </a:rPr>
              <a:t>2x2x2 supercell</a:t>
            </a:r>
            <a:endParaRPr lang="en-GB" sz="1400" dirty="0"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0303CA-3BFC-8305-06A6-DC5DE6449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25" b="21930"/>
          <a:stretch/>
        </p:blipFill>
        <p:spPr>
          <a:xfrm>
            <a:off x="468243" y="2074058"/>
            <a:ext cx="3890693" cy="47051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ADEB38-FD0D-1AB8-FE52-2EEAB265E4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90"/>
          <a:stretch/>
        </p:blipFill>
        <p:spPr>
          <a:xfrm>
            <a:off x="5220129" y="2204985"/>
            <a:ext cx="4642526" cy="458965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8692AA5-22BB-3672-81B5-D25213588C5B}"/>
              </a:ext>
            </a:extLst>
          </p:cNvPr>
          <p:cNvSpPr/>
          <p:nvPr/>
        </p:nvSpPr>
        <p:spPr>
          <a:xfrm rot="16200000">
            <a:off x="1684703" y="2667115"/>
            <a:ext cx="237835" cy="938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1BF5152B-5DA8-A8D1-4685-4A213977C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0847" y="4066180"/>
            <a:ext cx="1845603" cy="184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62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8EDA355-09A3-CFED-350F-F0940CA23204}"/>
              </a:ext>
            </a:extLst>
          </p:cNvPr>
          <p:cNvSpPr txBox="1"/>
          <p:nvPr/>
        </p:nvSpPr>
        <p:spPr>
          <a:xfrm>
            <a:off x="468243" y="350931"/>
            <a:ext cx="8578850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0170" indent="-9017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E3829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Bulk Ni: multiplicity 1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E382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5E1D80-6981-5328-2FBB-1351D1279035}"/>
              </a:ext>
            </a:extLst>
          </p:cNvPr>
          <p:cNvSpPr txBox="1"/>
          <p:nvPr/>
        </p:nvSpPr>
        <p:spPr>
          <a:xfrm>
            <a:off x="468242" y="1049938"/>
            <a:ext cx="98187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tabLst/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302020204030204"/>
              </a:rPr>
              <a:t>From electronic configuration 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[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Ar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] 3d⁸ 4s² Ni should be ferromagnetic</a:t>
            </a:r>
            <a:endParaRPr lang="en-GB" altLang="en-US" dirty="0">
              <a:solidFill>
                <a:srgbClr val="202124"/>
              </a:solidFill>
              <a:latin typeface="Google Sans"/>
            </a:endParaRPr>
          </a:p>
          <a:p>
            <a:pPr algn="just" fontAlgn="base">
              <a:spcAft>
                <a:spcPts val="2400"/>
              </a:spcAft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302020204030204"/>
              </a:rPr>
              <a:t>Consider a 2x2x2 supercell of Ni with 32 atoms and 576 electrons (32*18=576):</a:t>
            </a:r>
          </a:p>
          <a:p>
            <a:pPr algn="just" fontAlgn="base">
              <a:spcAft>
                <a:spcPts val="2400"/>
              </a:spcAft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302020204030204"/>
              </a:rPr>
              <a:t>  </a:t>
            </a: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tabLst/>
              <a:defRPr/>
            </a:pPr>
            <a:endParaRPr lang="en-US" altLang="en-US" dirty="0">
              <a:solidFill>
                <a:prstClr val="black"/>
              </a:solidFill>
              <a:latin typeface="Calibri" panose="020F030202020403020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40E5F1-72A4-27B7-D1A2-6F3859CA3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54" y="2290946"/>
            <a:ext cx="7518400" cy="1765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DB19E2-3723-B2E6-96EE-5418CE758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678" y="4440511"/>
            <a:ext cx="7581900" cy="19939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8692AA5-22BB-3672-81B5-D25213588C5B}"/>
              </a:ext>
            </a:extLst>
          </p:cNvPr>
          <p:cNvSpPr/>
          <p:nvPr/>
        </p:nvSpPr>
        <p:spPr>
          <a:xfrm rot="16200000">
            <a:off x="5437854" y="-281253"/>
            <a:ext cx="197070" cy="7106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B2FBD4-E0F5-3B12-9184-A8626143BD5C}"/>
              </a:ext>
            </a:extLst>
          </p:cNvPr>
          <p:cNvSpPr/>
          <p:nvPr/>
        </p:nvSpPr>
        <p:spPr>
          <a:xfrm rot="16200000">
            <a:off x="6571932" y="3672544"/>
            <a:ext cx="197070" cy="5046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570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8EDA355-09A3-CFED-350F-F0940CA23204}"/>
              </a:ext>
            </a:extLst>
          </p:cNvPr>
          <p:cNvSpPr txBox="1"/>
          <p:nvPr/>
        </p:nvSpPr>
        <p:spPr>
          <a:xfrm>
            <a:off x="468243" y="350931"/>
            <a:ext cx="8578850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0170" indent="-9017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E3829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Bulk Ni: multiplicity 1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E382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20BE2-581A-B929-0929-27DDDA024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942989"/>
            <a:ext cx="4869727" cy="5552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B113D5-3458-02AF-DBCE-EAEA66CB3563}"/>
              </a:ext>
            </a:extLst>
          </p:cNvPr>
          <p:cNvSpPr txBox="1"/>
          <p:nvPr/>
        </p:nvSpPr>
        <p:spPr>
          <a:xfrm>
            <a:off x="0" y="6507069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prstClr val="black"/>
                </a:solidFill>
                <a:latin typeface="Calibri" panose="020F0302020204030204"/>
              </a:rPr>
              <a:t>DFT SCF converges in 25 SCF steps and Hirshfeld analysis shows Ni spin moment of 0.00 </a:t>
            </a:r>
            <a:endParaRPr lang="en-GB" sz="14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A66797-274E-2CD4-DDDB-B30F93A34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737" y="1024031"/>
            <a:ext cx="4966999" cy="48380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61259F-F3C5-C528-E48B-BC56BDB6E651}"/>
              </a:ext>
            </a:extLst>
          </p:cNvPr>
          <p:cNvSpPr/>
          <p:nvPr/>
        </p:nvSpPr>
        <p:spPr>
          <a:xfrm>
            <a:off x="9970477" y="1453896"/>
            <a:ext cx="585790" cy="4387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987FA-DFA2-6A0B-DC20-149AD19141B7}"/>
              </a:ext>
            </a:extLst>
          </p:cNvPr>
          <p:cNvSpPr/>
          <p:nvPr/>
        </p:nvSpPr>
        <p:spPr>
          <a:xfrm rot="5400000">
            <a:off x="2214068" y="5158592"/>
            <a:ext cx="161525" cy="24852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78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8EDA355-09A3-CFED-350F-F0940CA23204}"/>
              </a:ext>
            </a:extLst>
          </p:cNvPr>
          <p:cNvSpPr txBox="1"/>
          <p:nvPr/>
        </p:nvSpPr>
        <p:spPr>
          <a:xfrm>
            <a:off x="468243" y="350931"/>
            <a:ext cx="8578850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0170" indent="-9017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E3829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Bulk Ni: multiplicity 65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E382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C0973-7834-7158-4636-097AC93172F0}"/>
              </a:ext>
            </a:extLst>
          </p:cNvPr>
          <p:cNvSpPr txBox="1"/>
          <p:nvPr/>
        </p:nvSpPr>
        <p:spPr>
          <a:xfrm>
            <a:off x="468242" y="1049938"/>
            <a:ext cx="92590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tabLst/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302020204030204"/>
              </a:rPr>
              <a:t>From electronic configuration 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[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Ar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] 3d⁸ 4s² Ni should be ferromagnetic</a:t>
            </a:r>
            <a:endParaRPr lang="en-GB" altLang="en-US" dirty="0">
              <a:solidFill>
                <a:srgbClr val="202124"/>
              </a:solidFill>
              <a:latin typeface="Google Sans"/>
            </a:endParaRPr>
          </a:p>
          <a:p>
            <a:pPr algn="just" fontAlgn="base">
              <a:spcAft>
                <a:spcPts val="2400"/>
              </a:spcAft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302020204030204"/>
              </a:rPr>
              <a:t>2 unpaired electrons per atom -&gt; total multiplicity 2S+1: 2*2*1/2*32+1=65</a:t>
            </a:r>
          </a:p>
          <a:p>
            <a:pPr algn="just" fontAlgn="base">
              <a:spcAft>
                <a:spcPts val="2400"/>
              </a:spcAft>
              <a:defRPr/>
            </a:pPr>
            <a:r>
              <a:rPr lang="en-US" altLang="en-US" dirty="0">
                <a:solidFill>
                  <a:prstClr val="black"/>
                </a:solidFill>
                <a:latin typeface="Calibri" panose="020F0302020204030204"/>
              </a:rPr>
              <a:t>  </a:t>
            </a: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tabLst/>
              <a:defRPr/>
            </a:pPr>
            <a:endParaRPr lang="en-US" altLang="en-US" dirty="0">
              <a:solidFill>
                <a:prstClr val="black"/>
              </a:solidFill>
              <a:latin typeface="Calibri" panose="020F03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EED93-B443-644F-9EBC-66CDBEA8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2314127"/>
            <a:ext cx="8352282" cy="1607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009427-57CA-9541-CA29-42251446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164" y="4463692"/>
            <a:ext cx="8151368" cy="19373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0F9EC6-143C-391A-110C-CE97C0A5A927}"/>
              </a:ext>
            </a:extLst>
          </p:cNvPr>
          <p:cNvSpPr/>
          <p:nvPr/>
        </p:nvSpPr>
        <p:spPr>
          <a:xfrm rot="16200000">
            <a:off x="7110049" y="3413065"/>
            <a:ext cx="222689" cy="5563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29DD13-605C-4C12-76E9-20944E322149}"/>
              </a:ext>
            </a:extLst>
          </p:cNvPr>
          <p:cNvSpPr/>
          <p:nvPr/>
        </p:nvSpPr>
        <p:spPr>
          <a:xfrm rot="16200000">
            <a:off x="7110687" y="2429440"/>
            <a:ext cx="222689" cy="5563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32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B113D5-3458-02AF-DBCE-EAEA66CB3563}"/>
              </a:ext>
            </a:extLst>
          </p:cNvPr>
          <p:cNvSpPr txBox="1"/>
          <p:nvPr/>
        </p:nvSpPr>
        <p:spPr>
          <a:xfrm>
            <a:off x="0" y="6485295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prstClr val="black"/>
                </a:solidFill>
                <a:latin typeface="Calibri" panose="020F0302020204030204"/>
              </a:rPr>
              <a:t>DFT SCF converges in 36 SCF steps and Hirshfeld analysis shows Ni spin moment of 0.69 </a:t>
            </a:r>
            <a:endParaRPr lang="en-GB" sz="1400" dirty="0">
              <a:effectLst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8EDA355-09A3-CFED-350F-F0940CA23204}"/>
              </a:ext>
            </a:extLst>
          </p:cNvPr>
          <p:cNvSpPr txBox="1"/>
          <p:nvPr/>
        </p:nvSpPr>
        <p:spPr>
          <a:xfrm>
            <a:off x="468243" y="350931"/>
            <a:ext cx="8578850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0170" indent="-9017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E3829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Bulk Ni: multiplicity 65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E382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257281-401E-3BCD-018D-44E72735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013" y="1407955"/>
            <a:ext cx="5555252" cy="46592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A70129-CF39-545A-8193-92466987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43" y="850286"/>
            <a:ext cx="4292264" cy="56350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47D354F-6C51-7F1F-309C-7066CA4E9110}"/>
              </a:ext>
            </a:extLst>
          </p:cNvPr>
          <p:cNvSpPr/>
          <p:nvPr/>
        </p:nvSpPr>
        <p:spPr>
          <a:xfrm rot="5400000">
            <a:off x="1604555" y="5211071"/>
            <a:ext cx="158237" cy="2430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04E560-D7BA-08D8-1A1F-60712ADED9BD}"/>
              </a:ext>
            </a:extLst>
          </p:cNvPr>
          <p:cNvSpPr/>
          <p:nvPr/>
        </p:nvSpPr>
        <p:spPr>
          <a:xfrm>
            <a:off x="9900018" y="1563622"/>
            <a:ext cx="591823" cy="4494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74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8EDA355-09A3-CFED-350F-F0940CA23204}"/>
              </a:ext>
            </a:extLst>
          </p:cNvPr>
          <p:cNvSpPr txBox="1"/>
          <p:nvPr/>
        </p:nvSpPr>
        <p:spPr>
          <a:xfrm>
            <a:off x="468243" y="350931"/>
            <a:ext cx="8578850" cy="67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0170" indent="-9017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90170" indent="-9017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E3829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Bulk Ni summary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E382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C0973-7834-7158-4636-097AC93172F0}"/>
              </a:ext>
            </a:extLst>
          </p:cNvPr>
          <p:cNvSpPr txBox="1"/>
          <p:nvPr/>
        </p:nvSpPr>
        <p:spPr>
          <a:xfrm>
            <a:off x="468242" y="1049938"/>
            <a:ext cx="1143839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black"/>
                </a:solidFill>
                <a:latin typeface="Calibri" panose="020F0302020204030204"/>
              </a:rPr>
              <a:t>Energy for bulk</a:t>
            </a:r>
            <a:r>
              <a:rPr lang="en-GB" b="0" i="0" dirty="0">
                <a:solidFill>
                  <a:prstClr val="black"/>
                </a:solidFill>
                <a:effectLst/>
                <a:latin typeface="Calibri" panose="020F0302020204030204"/>
              </a:rPr>
              <a:t> Ni is 3 eV lower with a ferromagnetic solution</a:t>
            </a:r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marL="285750" indent="-285750" algn="just" fontAlgn="base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black"/>
                </a:solidFill>
                <a:latin typeface="Calibri" panose="020F0302020204030204"/>
              </a:rPr>
              <a:t>Correct choice of multiplicity is essential to converge magnetic solution</a:t>
            </a:r>
          </a:p>
          <a:p>
            <a:pPr marL="285750" indent="-285750" algn="just" fontAlgn="base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prstClr val="black"/>
              </a:solidFill>
              <a:latin typeface="Calibri" panose="020F0302020204030204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4D3FD1-E37D-D5B0-86EE-842DAF1E5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425974"/>
              </p:ext>
            </p:extLst>
          </p:nvPr>
        </p:nvGraphicFramePr>
        <p:xfrm>
          <a:off x="940430" y="2637149"/>
          <a:ext cx="7607042" cy="1654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9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9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694">
                  <a:extLst>
                    <a:ext uri="{9D8B030D-6E8A-4147-A177-3AD203B41FA5}">
                      <a16:colId xmlns:a16="http://schemas.microsoft.com/office/drawing/2014/main" val="124593471"/>
                    </a:ext>
                  </a:extLst>
                </a:gridCol>
                <a:gridCol w="1999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8372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Multiplicity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b="1" dirty="0"/>
                        <a:t>Energy / Ha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b="1" dirty="0"/>
                        <a:t>SCF steps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GB" b="1" dirty="0"/>
                        <a:t>Spin moment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-5418.1825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-5418.2988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0.69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31935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49CC8FF-FB4A-10A1-AECF-D497DD4C4245}"/>
              </a:ext>
            </a:extLst>
          </p:cNvPr>
          <p:cNvSpPr txBox="1"/>
          <p:nvPr/>
        </p:nvSpPr>
        <p:spPr>
          <a:xfrm>
            <a:off x="9441901" y="4862890"/>
            <a:ext cx="1678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prstClr val="black"/>
                </a:solidFill>
                <a:effectLst/>
                <a:latin typeface="Calibri" panose="020F0302020204030204"/>
              </a:rPr>
              <a:t>2x2x2 Ni supercell</a:t>
            </a:r>
            <a:endParaRPr lang="en-GB" sz="1400" dirty="0">
              <a:effectLst/>
            </a:endParaRPr>
          </a:p>
        </p:txBody>
      </p:sp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0F4B44E6-3840-2270-62C5-340CB864E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783" y="2724433"/>
            <a:ext cx="2138457" cy="213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48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2800</TotalTime>
  <Words>849</Words>
  <Application>Microsoft Macintosh PowerPoint</Application>
  <PresentationFormat>Widescreen</PresentationFormat>
  <Paragraphs>199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Google Sans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Ahart, Christian</dc:creator>
  <cp:lastModifiedBy>Ahart, Christian</cp:lastModifiedBy>
  <cp:revision>84</cp:revision>
  <dcterms:created xsi:type="dcterms:W3CDTF">2022-10-06T12:30:34Z</dcterms:created>
  <dcterms:modified xsi:type="dcterms:W3CDTF">2023-02-07T17:25:46Z</dcterms:modified>
</cp:coreProperties>
</file>